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http://localhost:5173" TargetMode="External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7823"/>
            <a:ext cx="5954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LLM Council Backend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37328"/>
            <a:ext cx="51537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Multi-Agent AI Deliberation System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1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3368873"/>
            <a:ext cx="5797748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LLM Council?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4390311"/>
            <a:ext cx="4214098" cy="3231475"/>
          </a:xfrm>
          <a:prstGeom prst="roundRect">
            <a:avLst>
              <a:gd name="adj" fmla="val 28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01554" y="4618792"/>
            <a:ext cx="662583" cy="662583"/>
          </a:xfrm>
          <a:prstGeom prst="roundRect">
            <a:avLst>
              <a:gd name="adj" fmla="val 13799155"/>
            </a:avLst>
          </a:prstGeom>
          <a:solidFill>
            <a:srgbClr val="2B0A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3719" y="4800957"/>
            <a:ext cx="298132" cy="298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1554" y="5502235"/>
            <a:ext cx="349246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Collaboration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01554" y="5979795"/>
            <a:ext cx="3757136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AI models work together to answer questions, combining diverse strengths and perspectives for superior results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8032" y="4390311"/>
            <a:ext cx="4214217" cy="3231475"/>
          </a:xfrm>
          <a:prstGeom prst="roundRect">
            <a:avLst>
              <a:gd name="adj" fmla="val 28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36513" y="4618792"/>
            <a:ext cx="662583" cy="662583"/>
          </a:xfrm>
          <a:prstGeom prst="roundRect">
            <a:avLst>
              <a:gd name="adj" fmla="val 13799155"/>
            </a:avLst>
          </a:prstGeom>
          <a:solidFill>
            <a:srgbClr val="2B0A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678" y="4800957"/>
            <a:ext cx="298132" cy="2981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36513" y="5502235"/>
            <a:ext cx="334922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Anonymous Peer Review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5436513" y="5979795"/>
            <a:ext cx="3757255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Responses are anonymised during evaluation to prevent model bias and ensure objective assessment of quality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9643110" y="4390311"/>
            <a:ext cx="4214217" cy="3231475"/>
          </a:xfrm>
          <a:prstGeom prst="roundRect">
            <a:avLst>
              <a:gd name="adj" fmla="val 28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71591" y="4618792"/>
            <a:ext cx="662583" cy="662583"/>
          </a:xfrm>
          <a:prstGeom prst="roundRect">
            <a:avLst>
              <a:gd name="adj" fmla="val 13799155"/>
            </a:avLst>
          </a:prstGeom>
          <a:solidFill>
            <a:srgbClr val="2B0A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3757" y="4800957"/>
            <a:ext cx="298132" cy="29813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1591" y="5502235"/>
            <a:ext cx="319349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Superior Output Quality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9871591" y="5979795"/>
            <a:ext cx="3757255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collaborative deliberation process consistently produces higher-quality answers than any single model alone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73671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LLM Council is Useful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9201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27252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4872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2043113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Better Accuracy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23659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perspectives reduce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ADF6B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hallucinations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errors, leading to more precise and verified information.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179201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272525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14872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2043113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Reduced Bias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Anonymous peer review prevents model favoritism, ensuring objective and fair assessment of all responses.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49572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272525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614" y="501348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Broader Knowledge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06966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models cover different domains and languages, offering a more comprehensive and well-rounded understanding.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49572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272525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5013484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Increased Reliability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06966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consensus-based approach ensures that answers are robust and trustworthy, increasing confidence in the output.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81091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3-Stage Deliberation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54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council operates through three distinct phases, each building upon the previous stage to refine and improve the final output. This structured approach ensures comprehensive evaluation and synthesis.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16417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850487"/>
            <a:ext cx="3078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Stage 1: First Opinions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4090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Four diverse models independently generate initial responses to the user's query in parallel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716417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850487"/>
            <a:ext cx="2910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Stage 2: Peer Review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34090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responses are anonymised and each model evaluates and ranks every response objectively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716417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Stage 3: Synthesis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34090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chairman model receives full context and synthesises a comprehensive final answer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197" y="491133"/>
            <a:ext cx="8876824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 &amp; Backend Modules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5197" y="149578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5197" y="2009180"/>
            <a:ext cx="5090517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built with React communicates via REST API with FastAPI backend, which interfaces with the Groq API for model inference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197" y="3067288"/>
            <a:ext cx="5090517" cy="50905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59103" y="1495782"/>
            <a:ext cx="301823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Backend Modules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159103" y="2009180"/>
            <a:ext cx="785360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config.py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Configuration management and model selection logic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59103" y="2357438"/>
            <a:ext cx="785360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openrouter.py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Async Groq API client for non-blocking requests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159103" y="2705695"/>
            <a:ext cx="785360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council.py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Implements the core 3-stage deliberation logic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59103" y="3053953"/>
            <a:ext cx="785360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storage.py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JSON file persistence for conversation history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159103" y="3402211"/>
            <a:ext cx="785360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main.py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FastAPI REST endpoints and request routing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159103" y="3848695"/>
            <a:ext cx="785360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Technology: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Asynchronous Python with asyncio enables parallel model execution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3529"/>
            <a:ext cx="9812298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Council Models: Diversity by Design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754743"/>
            <a:ext cx="1307163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diversity is crucial for reducing bias and achieving broader perspectives. Each model brings unique strengths from different architectures and training approaches.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9383" y="3051691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272525"/>
          </a:solidFill>
          <a:ln/>
        </p:spPr>
      </p:sp>
      <p:sp>
        <p:nvSpPr>
          <p:cNvPr id="5" name="Shape 3"/>
          <p:cNvSpPr/>
          <p:nvPr/>
        </p:nvSpPr>
        <p:spPr>
          <a:xfrm>
            <a:off x="779383" y="3021211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2B0AF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717721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2B0AF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57923" y="2918103"/>
            <a:ext cx="267176" cy="26717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32510" y="3608427"/>
            <a:ext cx="324612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llama-3.3-70b-versatile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2510" y="4089916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capable model with comprehensive reasoning abilities and broad knowledge coverage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523" y="3051691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272525"/>
          </a:solidFill>
          <a:ln/>
        </p:spPr>
      </p:sp>
      <p:sp>
        <p:nvSpPr>
          <p:cNvPr id="11" name="Shape 8"/>
          <p:cNvSpPr/>
          <p:nvPr/>
        </p:nvSpPr>
        <p:spPr>
          <a:xfrm>
            <a:off x="7426523" y="3021211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2B0AFF"/>
          </a:solidFill>
          <a:ln/>
        </p:spPr>
      </p:sp>
      <p:sp>
        <p:nvSpPr>
          <p:cNvPr id="12" name="Shape 9"/>
          <p:cNvSpPr/>
          <p:nvPr/>
        </p:nvSpPr>
        <p:spPr>
          <a:xfrm>
            <a:off x="10304681" y="2717721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2B0AF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5063" y="2918103"/>
            <a:ext cx="267176" cy="26717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79650" y="3608427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llama-3.1-8b-instant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679650" y="4089916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and efficient with a different perspective due to smaller parameter count and optimised inference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79383" y="5612130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272525"/>
          </a:solidFill>
          <a:ln/>
        </p:spPr>
      </p:sp>
      <p:sp>
        <p:nvSpPr>
          <p:cNvPr id="17" name="Shape 13"/>
          <p:cNvSpPr/>
          <p:nvPr/>
        </p:nvSpPr>
        <p:spPr>
          <a:xfrm>
            <a:off x="779383" y="5581650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2B0AFF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5278160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2B0AFF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7923" y="5478542"/>
            <a:ext cx="267176" cy="26717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32510" y="6168866"/>
            <a:ext cx="377321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llama-4-maverick-17b-128e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1032510" y="6650355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Mixture of experts architecture providing specialised reasoning pathways for complex queries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6523" y="5612130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272525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6523" y="5581650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2B0AFF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04681" y="5278160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2B0AFF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5063" y="5478542"/>
            <a:ext cx="267176" cy="267176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79650" y="616886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qwen/qwen3-32b</a:t>
            </a:r>
            <a:endParaRPr lang="en-US" sz="2150" dirty="0"/>
          </a:p>
        </p:txBody>
      </p:sp>
      <p:sp>
        <p:nvSpPr>
          <p:cNvPr id="27" name="Text 21"/>
          <p:cNvSpPr/>
          <p:nvPr/>
        </p:nvSpPr>
        <p:spPr>
          <a:xfrm>
            <a:off x="7679650" y="6650355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training approach with Chinese language foundation, offering unique multilingual insights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222" y="497919"/>
            <a:ext cx="9106257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Parallel Execution: 4x Performance Boost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2222" y="1513999"/>
            <a:ext cx="3494842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Power of Async/Await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32222" y="2033349"/>
            <a:ext cx="646259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Asynchronous execution enables querying four models simultaneously rather than sequentially, dramatically reducing total response time.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2222" y="2904768"/>
            <a:ext cx="3118366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20s</a:t>
            </a:r>
            <a:endParaRPr lang="en-US" sz="4650" dirty="0"/>
          </a:p>
        </p:txBody>
      </p:sp>
      <p:sp>
        <p:nvSpPr>
          <p:cNvPr id="6" name="Text 4"/>
          <p:cNvSpPr/>
          <p:nvPr/>
        </p:nvSpPr>
        <p:spPr>
          <a:xfrm>
            <a:off x="1029414" y="3726656"/>
            <a:ext cx="2323981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Sequential Execution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32222" y="4189571"/>
            <a:ext cx="311836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+ 5 + 5 + 5 seconds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3976330" y="2904768"/>
            <a:ext cx="3118485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5s</a:t>
            </a:r>
            <a:endParaRPr lang="en-US" sz="4650" dirty="0"/>
          </a:p>
        </p:txBody>
      </p:sp>
      <p:sp>
        <p:nvSpPr>
          <p:cNvPr id="9" name="Text 7"/>
          <p:cNvSpPr/>
          <p:nvPr/>
        </p:nvSpPr>
        <p:spPr>
          <a:xfrm>
            <a:off x="4406503" y="3726656"/>
            <a:ext cx="225813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Parallel Execution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976330" y="4189571"/>
            <a:ext cx="311848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max(5, 5, 5, 5) seconds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543205" y="1513999"/>
            <a:ext cx="283380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Code</a:t>
            </a:r>
            <a:endParaRPr lang="en-US" sz="2100" dirty="0"/>
          </a:p>
        </p:txBody>
      </p:sp>
      <p:sp>
        <p:nvSpPr>
          <p:cNvPr id="12" name="Shape 10"/>
          <p:cNvSpPr/>
          <p:nvPr/>
        </p:nvSpPr>
        <p:spPr>
          <a:xfrm>
            <a:off x="7543205" y="2055971"/>
            <a:ext cx="6462593" cy="5472351"/>
          </a:xfrm>
          <a:prstGeom prst="roundRect">
            <a:avLst>
              <a:gd name="adj" fmla="val 1387"/>
            </a:avLst>
          </a:prstGeom>
          <a:solidFill>
            <a:srgbClr val="343232"/>
          </a:solidFill>
          <a:ln/>
        </p:spPr>
      </p:sp>
      <p:sp>
        <p:nvSpPr>
          <p:cNvPr id="13" name="Shape 11"/>
          <p:cNvSpPr/>
          <p:nvPr/>
        </p:nvSpPr>
        <p:spPr>
          <a:xfrm>
            <a:off x="7534275" y="2055971"/>
            <a:ext cx="6480453" cy="5472351"/>
          </a:xfrm>
          <a:prstGeom prst="roundRect">
            <a:avLst>
              <a:gd name="adj" fmla="val 495"/>
            </a:avLst>
          </a:prstGeom>
          <a:solidFill>
            <a:srgbClr val="343232"/>
          </a:solidFill>
          <a:ln/>
        </p:spPr>
      </p:sp>
      <p:sp>
        <p:nvSpPr>
          <p:cNvPr id="14" name="Text 12"/>
          <p:cNvSpPr/>
          <p:nvPr/>
        </p:nvSpPr>
        <p:spPr>
          <a:xfrm>
            <a:off x="7714893" y="2191464"/>
            <a:ext cx="6119217" cy="5201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async def query_models_parallel(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models, messages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):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tasks = [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query_model(m, messages) 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for m in models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]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responses = await asyncio.gather(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*tasks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)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return dict(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zip(models, responses)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)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Usage in Stage 1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stage1 = await stage1_collect_responses(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user_query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659011"/>
            <a:ext cx="7772400" cy="1224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Anonymous Peer Review &amp; FastAPI REST API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800" y="2373392"/>
            <a:ext cx="3528893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Stage 2: Eliminating Bias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85800" y="2936677"/>
            <a:ext cx="3647242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Models might favour their own family (e.g., llama-3.3 favouring other Llama models)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5800" y="4053483"/>
            <a:ext cx="3647242" cy="156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Responses are anonymised as "Response A, B, C, D" during evaluation. Each model ranks all responses, and aggregate rankings are calculated.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5800" y="5797272"/>
            <a:ext cx="3647242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De-anonymisation occurs only for final display to the user, ensuring objective peer review.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818578" y="2373392"/>
            <a:ext cx="2939296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REST API Endpoints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818578" y="2936677"/>
            <a:ext cx="3647242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/api/conversations - List all conversations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818578" y="3632240"/>
            <a:ext cx="3647242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/api/conversations - Create new conversation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818578" y="4327803"/>
            <a:ext cx="3647242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/api/conversations/{id} - Retrieve specific conversation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818578" y="5023366"/>
            <a:ext cx="3647242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/api/conversations/{id}/message/stream - Send message with SSE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18578" y="6140172"/>
            <a:ext cx="3647242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Server-Sent Events (SSE):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Progressive updates as each stage completes improve UX versus waiting 20 seconds for completion.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086"/>
            <a:ext cx="10752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 &amp; Performance Results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52493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086928"/>
            <a:ext cx="3225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Excellence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257734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 deliberation consistently outperforms single models through diverse perspectives and peer review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1852493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086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Async Architecture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257734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asyncio enables 4x performance improvement through parallel I/O operations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1852493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086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 Engineering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257734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Graceful degradation, type safety with Pydantic, and modular design ensure system resilience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631921"/>
            <a:ext cx="13042821" cy="35957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036344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15-25s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2565916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Response Time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55855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complete question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56884" y="5036344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</a:t>
            </a:r>
            <a:endParaRPr lang="en-US" sz="5850" dirty="0"/>
          </a:p>
        </p:txBody>
      </p:sp>
      <p:sp>
        <p:nvSpPr>
          <p:cNvPr id="17" name="Text 15"/>
          <p:cNvSpPr/>
          <p:nvPr/>
        </p:nvSpPr>
        <p:spPr>
          <a:xfrm>
            <a:off x="9229130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Calls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56884" y="655855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title + 4 stage1 + 4 stage2 + 1 stage3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71766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Demo: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7B66F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http://localhost:5173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Auto-generated at /docs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2025-12-10T05:10:52Z</dcterms:created>
  <dcterms:modified xsi:type="dcterms:W3CDTF">2025-12-10T05:10:52Z</dcterms:modified>
</cp:coreProperties>
</file>